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4" r:id="rId4"/>
    <p:sldId id="269" r:id="rId5"/>
    <p:sldId id="265" r:id="rId6"/>
    <p:sldId id="266" r:id="rId7"/>
    <p:sldId id="277" r:id="rId8"/>
    <p:sldId id="262" r:id="rId9"/>
    <p:sldId id="263" r:id="rId10"/>
    <p:sldId id="278" r:id="rId11"/>
    <p:sldId id="270" r:id="rId12"/>
    <p:sldId id="271" r:id="rId13"/>
    <p:sldId id="272" r:id="rId14"/>
    <p:sldId id="274" r:id="rId15"/>
    <p:sldId id="273" r:id="rId16"/>
    <p:sldId id="280" r:id="rId17"/>
    <p:sldId id="275" r:id="rId18"/>
    <p:sldId id="259" r:id="rId19"/>
    <p:sldId id="268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7B9741-7F58-4CE6-946F-DAFDC3373244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20A6A1-0A85-4171-A092-5AFCCA51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13397B-8FF2-4737-9E9B-A6341EE5322F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67" tIns="44934" rIns="89867" bIns="4493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89867" tIns="44934" rIns="89867" bIns="4493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89867" tIns="44934" rIns="89867" bIns="449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E695E0-0317-43DF-99EC-221CB57D6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760B9-4080-4421-A27D-088C9CE4715C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4E2945-A1B5-4BFC-8917-D38139432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0AC8-1722-40A3-A54E-46F08816DCC1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07B77-12FC-424D-A0AE-C4A78C2CB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35E2-2B1F-43F3-8C05-230FD99A1645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7BB9-3561-4CB0-86F5-B9BE8F4A9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912D-996D-4A78-A5D7-05572D929232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62E67-5418-4136-8A9C-219C4EB82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26AD-E708-413F-A54F-73EAD0CCA53A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7666-1EAC-460F-ABE7-77245B82F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63996-2369-421B-8318-6F7B518C2635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71A58-EC2D-4491-B396-603C4F24C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2CC93-2FE5-4AD7-ADAB-D6784EF42938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F7AE-D605-4B4E-8680-1B518A32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7E8CB-3A87-4884-93C7-C2AA2168CC4E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31D22-EC23-4613-A2A4-7EDB39334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0EABE-35E6-4BB6-9CD3-3283E82D4E6E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B1D12-F913-49FA-9DA6-C78354E0E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8637C-0CB4-4509-AC45-169EFCD8ED3C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2FB5-360D-4FE3-BB39-E1C3E120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9692D-FD68-4121-8F7A-BE751BBCE75B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07474-6E3F-414A-994C-D1D476706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E26C46AE-F687-4569-9A73-5E1C428147D9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474BF1A9-5913-4636-8730-1A2CB262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1143000"/>
            <a:ext cx="8001000" cy="2438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Why Not?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Using the UBMTA or NIH Simple Letter Agreement</a:t>
            </a:r>
            <a:b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b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Academic-to-Academic Material Transfers</a:t>
            </a: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3886200"/>
            <a:ext cx="8686800" cy="1752600"/>
          </a:xfrm>
        </p:spPr>
        <p:txBody>
          <a:bodyPr>
            <a:normAutofit fontScale="55000" lnSpcReduction="20000"/>
          </a:bodyPr>
          <a:lstStyle/>
          <a:p>
            <a:pPr algn="r"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AUTM 2011 Annual Meeting</a:t>
            </a:r>
          </a:p>
          <a:p>
            <a:pPr algn="r">
              <a:defRPr/>
            </a:pPr>
            <a:r>
              <a:rPr lang="en-US" sz="1700" dirty="0" smtClean="0">
                <a:solidFill>
                  <a:schemeClr val="tx1">
                    <a:lumMod val="75000"/>
                  </a:schemeClr>
                </a:solidFill>
              </a:rPr>
              <a:t>Topics of Current Interest in Management of MTAs</a:t>
            </a:r>
          </a:p>
          <a:p>
            <a:pPr algn="r">
              <a:defRPr/>
            </a:pPr>
            <a:r>
              <a:rPr lang="en-US" sz="1700" dirty="0" smtClean="0">
                <a:solidFill>
                  <a:schemeClr val="tx1">
                    <a:lumMod val="75000"/>
                  </a:schemeClr>
                </a:solidFill>
              </a:rPr>
              <a:t>March 2, 2011  -  Las Vegas, NV</a:t>
            </a:r>
            <a:endParaRPr lang="en-US" sz="1700" dirty="0">
              <a:solidFill>
                <a:schemeClr val="tx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Cherry Joy Beysselance, J.D. 			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Contracts Counsel				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Howard Hughes Medical Institute			</a:t>
            </a:r>
          </a:p>
          <a:p>
            <a:pPr>
              <a:defRPr/>
            </a:pP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					</a:t>
            </a:r>
            <a:endParaRPr lang="en-US" sz="21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*With contributions from :</a:t>
            </a:r>
          </a:p>
          <a:p>
            <a:pPr>
              <a:defRPr/>
            </a:pP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Erika Carmean, J.D., Contracts Counsel, HHMI</a:t>
            </a:r>
          </a:p>
          <a:p>
            <a:pPr>
              <a:defRPr/>
            </a:pP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Chris Howe,  Contracts Manager, HHMI	</a:t>
            </a:r>
          </a:p>
          <a:p>
            <a:pPr>
              <a:defRPr/>
            </a:pP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Angelica Infozino, MTI Legal Administrator, HHMI</a:t>
            </a:r>
            <a:endParaRPr lang="en-US" sz="1900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So, why not?	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mtClean="0"/>
              <a:t>Standard MTAs avoid problematic terms and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549E-4A78-4282-9029-942B9DE5D345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066800"/>
          </a:xfrm>
        </p:spPr>
        <p:txBody>
          <a:bodyPr/>
          <a:lstStyle/>
          <a:p>
            <a:pPr algn="ctr"/>
            <a:r>
              <a:rPr lang="en-US" sz="3600" smtClean="0"/>
              <a:t>Difficult Issues in Academic MTAs 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smtClean="0"/>
              <a:t>– as reported in AUTM survey –</a:t>
            </a:r>
            <a:r>
              <a:rPr lang="en-US" sz="2700" smtClean="0"/>
              <a:t/>
            </a:r>
            <a:br>
              <a:rPr lang="en-US" sz="2700" smtClean="0"/>
            </a:br>
            <a:r>
              <a:rPr lang="en-US" sz="2400" smtClean="0"/>
              <a:t>Corresponding terms in the uniform agreements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7924800" cy="50339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4577"/>
                <a:gridCol w="1907823"/>
                <a:gridCol w="1981200"/>
                <a:gridCol w="1981200"/>
              </a:tblGrid>
              <a:tr h="6456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UBMTA</a:t>
                      </a:r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</a:t>
                      </a:r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MTA-TO </a:t>
                      </a:r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1400" dirty="0" smtClean="0"/>
                        <a:t>[SLA</a:t>
                      </a:r>
                      <a:r>
                        <a:rPr lang="en-US" sz="1400" baseline="0" dirty="0" smtClean="0"/>
                        <a:t> for </a:t>
                      </a:r>
                      <a:r>
                        <a:rPr lang="en-US" sz="1400" dirty="0" smtClean="0"/>
                        <a:t>Organisms]</a:t>
                      </a:r>
                      <a:endParaRPr lang="en-US" sz="1400" dirty="0"/>
                    </a:p>
                  </a:txBody>
                  <a:tcPr marL="67733" marR="67733"/>
                </a:tc>
              </a:tr>
              <a:tr h="9224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Provider’s rights in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Recipient’s IP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for provider rights in recipient’s IP</a:t>
                      </a:r>
                      <a:endParaRPr lang="en-US" sz="1400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for provider rights in recipient’s IP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NO provision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provider rights in recipient’s IP</a:t>
                      </a:r>
                    </a:p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</a:tr>
              <a:tr h="368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</a:tr>
              <a:tr h="12913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Provider’s rights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Recipient’s data  &amp; results</a:t>
                      </a: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 </a:t>
                      </a:r>
                    </a:p>
                    <a:p>
                      <a:pPr algn="ctr"/>
                      <a:r>
                        <a:rPr lang="en-US" sz="1400" dirty="0" smtClean="0"/>
                        <a:t>for provider rights in recipient’s data /</a:t>
                      </a:r>
                      <a:r>
                        <a:rPr lang="en-US" sz="1400" baseline="0" dirty="0" smtClean="0"/>
                        <a:t> results</a:t>
                      </a:r>
                      <a:endParaRPr lang="en-US" sz="1400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for provider rights in recipient’s data / results</a:t>
                      </a:r>
                    </a:p>
                    <a:p>
                      <a:pPr algn="ct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for provider rights in recipient’s data / results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3" marR="67733"/>
                </a:tc>
              </a:tr>
              <a:tr h="368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</a:tr>
              <a:tr h="12913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Confidentiality of research results</a:t>
                      </a:r>
                    </a:p>
                    <a:p>
                      <a:endParaRPr lang="en-US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r>
                        <a:rPr lang="en-US" sz="1400" dirty="0" smtClean="0"/>
                        <a:t>requiring recipient</a:t>
                      </a:r>
                      <a:r>
                        <a:rPr lang="en-US" sz="1400" baseline="0" dirty="0" smtClean="0"/>
                        <a:t> m</a:t>
                      </a:r>
                      <a:r>
                        <a:rPr lang="en-US" sz="1400" dirty="0" smtClean="0"/>
                        <a:t>aintain</a:t>
                      </a:r>
                      <a:r>
                        <a:rPr lang="en-US" sz="1400" baseline="0" dirty="0" smtClean="0"/>
                        <a:t> confidentiality of research results</a:t>
                      </a:r>
                      <a:endParaRPr lang="en-US" sz="1400" b="1" dirty="0"/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requiring recipient maintain confidentiality of research results</a:t>
                      </a:r>
                    </a:p>
                    <a:p>
                      <a:pPr algn="ct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7733" marR="6773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requiring recipient maintain confidentiality of research results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3" marR="67733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C0057-C9C7-4529-9E2F-729E440237E3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7D6ED-ECE9-4C87-A919-D57AB04829A3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609600"/>
          <a:ext cx="8229600" cy="51514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UBMTA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MTA-TO</a:t>
                      </a:r>
                    </a:p>
                    <a:p>
                      <a:pPr algn="ctr"/>
                      <a:r>
                        <a:rPr lang="en-US" sz="1400" dirty="0" smtClean="0"/>
                        <a:t>[SLA for </a:t>
                      </a:r>
                      <a:r>
                        <a:rPr lang="en-US" sz="1400" baseline="0" dirty="0" smtClean="0"/>
                        <a:t>Organisms]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Confidentiality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of provider’s information</a:t>
                      </a:r>
                      <a:endParaRPr lang="en-US" sz="1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 provision</a:t>
                      </a:r>
                    </a:p>
                    <a:p>
                      <a:pPr algn="ctr"/>
                      <a:r>
                        <a:rPr lang="en-US" sz="1400" dirty="0" smtClean="0"/>
                        <a:t>Addressing confidentiality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Addressing confidentiality</a:t>
                      </a:r>
                      <a:endParaRPr kumimoji="0" lang="en-US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Addressing confidentiality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Intended</a:t>
                      </a:r>
                      <a:r>
                        <a:rPr lang="en-US" sz="1200" baseline="0" dirty="0" smtClean="0"/>
                        <a:t> for use in transferring </a:t>
                      </a:r>
                      <a:r>
                        <a:rPr lang="en-US" sz="1200" u="sng" baseline="0" dirty="0" smtClean="0"/>
                        <a:t>published </a:t>
                      </a:r>
                      <a:r>
                        <a:rPr lang="en-US" sz="1200" baseline="0" dirty="0" smtClean="0"/>
                        <a:t>materials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Intended for use in transferring </a:t>
                      </a:r>
                      <a:r>
                        <a:rPr kumimoji="0" lang="en-US" sz="120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published </a:t>
                      </a: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materials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Intended for use in transferring </a:t>
                      </a:r>
                      <a:r>
                        <a:rPr kumimoji="0" lang="en-US" sz="120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published </a:t>
                      </a: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materials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Conditions on Publication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pre-publication</a:t>
                      </a:r>
                      <a:r>
                        <a:rPr lang="en-US" baseline="0" dirty="0" smtClean="0"/>
                        <a:t> review </a:t>
                      </a:r>
                      <a:r>
                        <a:rPr lang="en-US" dirty="0" smtClean="0"/>
                        <a:t>provided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pre-publication</a:t>
                      </a:r>
                      <a:r>
                        <a:rPr lang="en-US" baseline="0" dirty="0" smtClean="0"/>
                        <a:t> review </a:t>
                      </a:r>
                      <a:r>
                        <a:rPr lang="en-US" dirty="0" smtClean="0"/>
                        <a:t>provided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pre-publication</a:t>
                      </a:r>
                      <a:r>
                        <a:rPr lang="en-US" baseline="0" dirty="0" smtClean="0"/>
                        <a:t> review </a:t>
                      </a:r>
                      <a:r>
                        <a:rPr lang="en-US" dirty="0" smtClean="0"/>
                        <a:t>provided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Specifically</a:t>
                      </a:r>
                      <a:r>
                        <a:rPr lang="en-US" sz="1200" baseline="0" dirty="0" smtClean="0"/>
                        <a:t> not intended “to prevent or delay publication of research results”; </a:t>
                      </a:r>
                    </a:p>
                    <a:p>
                      <a:pPr algn="l"/>
                      <a:r>
                        <a:rPr lang="en-US" sz="1200" baseline="0" dirty="0" smtClean="0"/>
                        <a:t>Recipient Scientist to appropriately acknowledge Provider in publications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Recipient to acknowledge Provider in publications</a:t>
                      </a:r>
                      <a:endParaRPr lang="en-US" sz="1200" dirty="0" smtClean="0"/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Recipient to acknowledge Provider in publications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F87EB-ACE9-4FA5-B4DC-A44BA8A4E98D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13</a:t>
            </a:fld>
            <a:endParaRPr lang="en-US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609600"/>
          <a:ext cx="8229600" cy="57737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32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UBMTA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MTA-TO</a:t>
                      </a:r>
                    </a:p>
                    <a:p>
                      <a:pPr algn="ctr"/>
                      <a:r>
                        <a:rPr lang="en-US" sz="1400" dirty="0" smtClean="0"/>
                        <a:t>[SLA for Organisms]</a:t>
                      </a:r>
                      <a:endParaRPr lang="en-US" sz="1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Indemnification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r>
                        <a:rPr lang="en-US" sz="1400" dirty="0" smtClean="0"/>
                        <a:t>No indemnity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r>
                        <a:rPr lang="en-US" sz="1400" dirty="0" smtClean="0"/>
                        <a:t>No indemnity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r>
                        <a:rPr lang="en-US" sz="1400" dirty="0" smtClean="0"/>
                        <a:t>No indemnity</a:t>
                      </a:r>
                      <a:endParaRPr lang="en-US" dirty="0"/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9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Liability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 Except as prohibited by law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 Recipient</a:t>
                      </a:r>
                      <a:r>
                        <a:rPr lang="en-US" sz="1400" baseline="0" dirty="0" smtClean="0"/>
                        <a:t> assumes liability for damage arising from its use, storage or disposal of Material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 Provider NOT liable to Recipient, except as permitted by law when caused by Provider’s own gross negligence or willful misconduct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 Except as prohibited by law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 Recipient</a:t>
                      </a:r>
                      <a:r>
                        <a:rPr lang="en-US" sz="1400" baseline="0" dirty="0" smtClean="0"/>
                        <a:t> assumes liability for damage arising from its use, storage or disposal of Material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 Provider NOT liable to Recipient, except as permitted by law when caused by Provider’s own gross negligence or willful misconduct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Provides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Except as prohibited by law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Recipient assumes liability for damage arising from its use, storage or disposal of Material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Provider NOT liable to Recipient, except as permitted by law when caused by Provider’s own gross negligence or willful misconduct</a:t>
                      </a:r>
                    </a:p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3AF55-DF03-4AE3-B909-E30A3AF88975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914400"/>
          <a:ext cx="8229600" cy="18637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UBMTA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MTA-TO</a:t>
                      </a:r>
                    </a:p>
                    <a:p>
                      <a:pPr algn="ctr"/>
                      <a:r>
                        <a:rPr lang="en-US" sz="1400" dirty="0" smtClean="0"/>
                        <a:t>[SLA for Organisms]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Jurisdiction / Choice of law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provision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provision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90800" y="2971800"/>
            <a:ext cx="4114800" cy="923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The uniform agreements do not contains terms / conditions identified as problematic in MTAs.</a:t>
            </a:r>
            <a:endParaRPr lang="en-US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Uniform Agreements Embody Norms / Values of Academic Research Community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19200" y="1295400"/>
            <a:ext cx="7543800" cy="1219200"/>
          </a:xfrm>
        </p:spPr>
        <p:txBody>
          <a:bodyPr/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What terms / conditions do researchers expect to abide by in using published research    	materials received from other researchers?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Have you discussed with your researchers their expectations?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Does the Golden Rule apply?</a:t>
            </a:r>
            <a:endParaRPr lang="en-US" sz="16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28800" y="2514600"/>
            <a:ext cx="2668588" cy="34591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>
                    <a:lumMod val="75000"/>
                  </a:schemeClr>
                </a:solidFill>
              </a:rPr>
              <a:t>Publication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Char char="n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>
                    <a:lumMod val="75000"/>
                  </a:schemeClr>
                </a:solidFill>
              </a:rPr>
              <a:t>Recipient’s data &amp; results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6115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chemeClr val="tx1">
                    <a:lumMod val="75000"/>
                  </a:schemeClr>
                </a:solidFill>
              </a:rPr>
              <a:t>No restrictions 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consistent with importance of unfettered rights to publish in academia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chemeClr val="tx1">
                    <a:lumMod val="75000"/>
                  </a:schemeClr>
                </a:solidFill>
              </a:rPr>
              <a:t>No automatic co-authorship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;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practice discouraged by NIH guidelines; inconsistent with journal policies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chemeClr val="tx1">
                    <a:lumMod val="75000"/>
                  </a:schemeClr>
                </a:solidFill>
              </a:rPr>
              <a:t>Attribution of source</a:t>
            </a:r>
          </a:p>
          <a:p>
            <a:pPr>
              <a:buFont typeface="Monotype Sorts" pitchFamily="2" charset="2"/>
              <a:buNone/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chemeClr val="tx1">
                    <a:lumMod val="75000"/>
                  </a:schemeClr>
                </a:solidFill>
              </a:rPr>
              <a:t>No special rights to Provider 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expectation of publication for benefit of research community</a:t>
            </a: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8BF3-2C51-43EE-90AC-F1077613A0F8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/>
              <a:t>Uniform Agreements Embody Norms / Values of Academic Research Community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447800"/>
            <a:ext cx="2973388" cy="3951288"/>
          </a:xfrm>
        </p:spPr>
        <p:txBody>
          <a:bodyPr/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Liability / Indemnification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with other research materials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3951288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sz="1800" u="sng" smtClean="0"/>
              <a:t>Necessity between academic institutions? </a:t>
            </a:r>
            <a:r>
              <a:rPr lang="en-US" sz="1800" smtClean="0"/>
              <a:t> </a:t>
            </a:r>
          </a:p>
          <a:p>
            <a:pPr>
              <a:buFont typeface="Monotype Sorts"/>
              <a:buNone/>
            </a:pPr>
            <a:r>
              <a:rPr lang="en-US" sz="1800" smtClean="0"/>
              <a:t>	</a:t>
            </a:r>
            <a:r>
              <a:rPr lang="en-US" sz="1600" smtClean="0"/>
              <a:t>- many public institutions prohibited / limited by law</a:t>
            </a:r>
          </a:p>
          <a:p>
            <a:pPr>
              <a:buFont typeface="Monotype Sorts"/>
              <a:buNone/>
            </a:pPr>
            <a:r>
              <a:rPr lang="en-US" sz="1600" smtClean="0"/>
              <a:t>	- limited to recipient’s own actions</a:t>
            </a:r>
          </a:p>
          <a:p>
            <a:pPr>
              <a:buFont typeface="Monotype Sorts"/>
              <a:buNone/>
            </a:pPr>
            <a:endParaRPr lang="en-US" sz="160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sz="1800" u="sng" smtClean="0"/>
              <a:t>Absolute prohibition necessary ? Realistic?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000A0D7B-F202-4ECA-8017-E1996D2F64F2}" type="slidenum">
              <a:rPr lang="en-US"/>
              <a:pPr fontAlgn="base"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096000" cy="914400"/>
          </a:xfrm>
        </p:spPr>
        <p:txBody>
          <a:bodyPr/>
          <a:lstStyle/>
          <a:p>
            <a:pPr algn="ctr"/>
            <a:r>
              <a:rPr lang="en-US" sz="4400" smtClean="0"/>
              <a:t>Don’t kid yourself.</a:t>
            </a:r>
          </a:p>
        </p:txBody>
      </p:sp>
      <p:sp>
        <p:nvSpPr>
          <p:cNvPr id="3174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</a:pPr>
            <a:r>
              <a:rPr lang="en-US" sz="2400" smtClean="0"/>
              <a:t>Any changes to the standard agreement eliminate the value of standardization.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</a:pPr>
            <a:r>
              <a:rPr lang="en-US" sz="2400" smtClean="0"/>
              <a:t>Changes that are not highlighted by the provider are misleading.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</a:pPr>
            <a:r>
              <a:rPr lang="en-US" sz="2400" smtClean="0"/>
              <a:t>Examples of changes to the UBMTA:  </a:t>
            </a:r>
          </a:p>
          <a:p>
            <a:pPr>
              <a:buClr>
                <a:srgbClr val="FF0000"/>
              </a:buClr>
              <a:buSzPct val="90000"/>
              <a:buFont typeface="Monotype Sorts"/>
              <a:buNone/>
            </a:pPr>
            <a:r>
              <a:rPr lang="en-US" sz="2400" smtClean="0"/>
              <a:t>	Are these really necessary?</a:t>
            </a:r>
          </a:p>
          <a:p>
            <a:pPr lvl="1">
              <a:buClr>
                <a:srgbClr val="FF0000"/>
              </a:buClr>
              <a:buFont typeface="Arial" charset="0"/>
              <a:buChar char="◊"/>
            </a:pPr>
            <a:r>
              <a:rPr lang="en-US" sz="2000" smtClean="0"/>
              <a:t>Modifying scope of use by limiting to specifically described research instead of “teaching and academic research purposes”</a:t>
            </a:r>
          </a:p>
          <a:p>
            <a:pPr lvl="1">
              <a:buClr>
                <a:srgbClr val="FF0000"/>
              </a:buClr>
              <a:buFont typeface="Arial" charset="0"/>
              <a:buChar char="◊"/>
            </a:pPr>
            <a:r>
              <a:rPr lang="en-US" sz="2000" smtClean="0"/>
              <a:t>Adding affirmative obligation that Recipient refer any request for Material to the Provider</a:t>
            </a:r>
          </a:p>
          <a:p>
            <a:pPr lvl="1">
              <a:buClr>
                <a:srgbClr val="FF0000"/>
              </a:buClr>
              <a:buFont typeface="Arial" charset="0"/>
              <a:buChar char="◊"/>
            </a:pPr>
            <a:r>
              <a:rPr lang="en-US" sz="2000" smtClean="0"/>
              <a:t>Amending the publication acknowledgement language to specifically encompass “written or oral public disclosures” as opposed to “all publications” and substituting “acknowledgment or co-authorship” as opposed to “appropriate acknowledgement”</a:t>
            </a:r>
          </a:p>
          <a:p>
            <a:pPr lvl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8EDD8-A39F-4132-B96C-C5E6CD854CFA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>
          <a:xfrm>
            <a:off x="762000" y="304800"/>
            <a:ext cx="3008313" cy="565150"/>
          </a:xfrm>
        </p:spPr>
        <p:txBody>
          <a:bodyPr/>
          <a:lstStyle/>
          <a:p>
            <a:pPr algn="ctr"/>
            <a:r>
              <a:rPr lang="en-US" sz="2400" smtClean="0"/>
              <a:t>So, 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73050"/>
            <a:ext cx="4495800" cy="5853113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514350" lvl="1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274320" lvl="1" indent="-274320">
              <a:buFont typeface="+mj-lt"/>
              <a:buAutoNum type="arabicPeriod"/>
              <a:defRPr/>
            </a:pPr>
            <a:r>
              <a:rPr lang="en-US" sz="2000" dirty="0" smtClean="0"/>
              <a:t>Is there a problem with the terms or conditions of these agreements?</a:t>
            </a:r>
          </a:p>
          <a:p>
            <a:pPr marL="514350" lvl="1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274320" lvl="1" indent="-274320">
              <a:buFont typeface="+mj-lt"/>
              <a:buAutoNum type="arabicPeriod"/>
              <a:defRPr/>
            </a:pPr>
            <a:r>
              <a:rPr lang="en-US" sz="2000" dirty="0" smtClean="0"/>
              <a:t>If so, what’s the problem?</a:t>
            </a:r>
          </a:p>
          <a:p>
            <a:pPr marL="514350" lvl="1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274320" lvl="1" indent="-274320">
              <a:buFont typeface="+mj-lt"/>
              <a:buAutoNum type="arabicPeriod"/>
              <a:defRPr/>
            </a:pPr>
            <a:r>
              <a:rPr lang="en-US" sz="2000" dirty="0" smtClean="0"/>
              <a:t>If not, why are we not using them more?</a:t>
            </a:r>
          </a:p>
          <a:p>
            <a:pPr marL="274320" lvl="1" indent="-274320">
              <a:buFont typeface="+mj-lt"/>
              <a:buAutoNum type="arabicPeriod"/>
              <a:defRPr/>
            </a:pPr>
            <a:endParaRPr lang="en-US" sz="2000" dirty="0" smtClean="0"/>
          </a:p>
          <a:p>
            <a:pPr marL="274320" lvl="1" indent="-274320">
              <a:buFont typeface="+mj-lt"/>
              <a:buAutoNum type="arabicPeriod"/>
              <a:defRPr/>
            </a:pPr>
            <a:r>
              <a:rPr lang="en-US" sz="2000" dirty="0" smtClean="0"/>
              <a:t>If your institution will use the UBMTA or SLA as a default, why not use these agreements in the </a:t>
            </a:r>
            <a:r>
              <a:rPr lang="en-US" sz="2000" b="1" i="1" dirty="0" smtClean="0"/>
              <a:t>first instance</a:t>
            </a:r>
            <a:r>
              <a:rPr lang="en-US" sz="2000" dirty="0" smtClean="0"/>
              <a:t>?  Why waste time negotiating to an impasse before offering to use the UBMTA or SLA?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32771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886200" cy="5059363"/>
          </a:xfrm>
        </p:spPr>
        <p:txBody>
          <a:bodyPr/>
          <a:lstStyle/>
          <a:p>
            <a:r>
              <a:rPr lang="en-US" smtClean="0"/>
              <a:t>If your institution is a signatory to the UBMTA, why do you not offer the UBMTA at the outset for transferring appropriate research materials to other academic researchers?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  Only 14% of institutions responding to AUTM survey report ALWAYS using UBMTA when sending out materials; an almost equal percentage – 15% -- report NEVER using the UBMTA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  Only 7% report ALWAYS executing the UBMTA, although 47% report FREQUENTLY executing the UBMTA</a:t>
            </a:r>
          </a:p>
          <a:p>
            <a:pPr lvl="1"/>
            <a:endParaRPr lang="en-US" smtClean="0"/>
          </a:p>
          <a:p>
            <a:r>
              <a:rPr lang="en-US" smtClean="0"/>
              <a:t>If your institution can’t or doesn’t want to use the UBMTA, why do you not offer the NIH’s SLA or MTA-TO at the outset  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  Only 1% report ALWAYS using the SLA for sending out materials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  Only 6% report FREQUENTLY executing the SLA; while the greatest number of responding institutions -- 45% -- report SOMETIMES executing the SLA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21916-DC6C-48B0-B685-399CD3D3EB86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/>
            <a:r>
              <a:rPr lang="en-US" sz="2000" smtClean="0"/>
              <a:t>Using the UBMTA or SLA or MTO-TO in the First Instance</a:t>
            </a:r>
            <a:br>
              <a:rPr lang="en-US" sz="20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smtClean="0"/>
              <a:t>Consider the Risks / Resources / Rewards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>
            <a:normAutofit fontScale="40000" lnSpcReduction="20000"/>
          </a:bodyPr>
          <a:lstStyle/>
          <a:p>
            <a:pPr lvl="1" algn="ctr">
              <a:buFont typeface="Monotype Sorts" pitchFamily="2" charset="2"/>
              <a:buNone/>
              <a:defRPr/>
            </a:pPr>
            <a:endParaRPr lang="en-US" sz="33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Are there any risks to your institution using the UBMTA or SLA or MTA-TO?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3500" dirty="0" smtClean="0"/>
              <a:t>What are those risks?</a:t>
            </a:r>
          </a:p>
          <a:p>
            <a:pPr lvl="1">
              <a:buFont typeface="Monotype Sorts" pitchFamily="2" charset="2"/>
              <a:buNone/>
              <a:defRPr/>
            </a:pPr>
            <a:endParaRPr lang="en-US" sz="33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Are those risks ones that your institution can / is willing to tolerate in the context of material transfers between other non-profit research entities for the benefit of expediting the exchange of research materials?</a:t>
            </a:r>
          </a:p>
          <a:p>
            <a:pPr>
              <a:buFont typeface="Monotype Sorts" pitchFamily="2" charset="2"/>
              <a:buNone/>
              <a:defRPr/>
            </a:pPr>
            <a:endParaRPr lang="en-US" sz="33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How many times have any of you experienced a breach of a material transfer agreement between two academic institutions?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3400" dirty="0" smtClean="0"/>
              <a:t>What did you do? </a:t>
            </a:r>
          </a:p>
          <a:p>
            <a:pPr lvl="2"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3000" dirty="0" smtClean="0"/>
              <a:t>File a lawsuit</a:t>
            </a:r>
          </a:p>
          <a:p>
            <a:pPr lvl="2"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3000" dirty="0" smtClean="0"/>
              <a:t>Negotiate</a:t>
            </a:r>
          </a:p>
          <a:p>
            <a:pPr lvl="2">
              <a:buClr>
                <a:srgbClr val="FF0000"/>
              </a:buClr>
              <a:buSzPct val="75000"/>
              <a:buFont typeface="Monotype Sorts" pitchFamily="2" charset="2"/>
              <a:buNone/>
              <a:defRPr/>
            </a:pPr>
            <a:endParaRPr lang="en-US" sz="40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Would using a standard MTA free up resources in your office?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3500" dirty="0" smtClean="0"/>
              <a:t>What  would you use that “found” time for ? 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3000" dirty="0" smtClean="0"/>
              <a:t>Negotiating MTAs for special materials, i.e., hazardous materials, human materials?  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3000" dirty="0" smtClean="0"/>
              <a:t>Negotiating MTAs for materials from commercial entities?  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3000" dirty="0" smtClean="0"/>
              <a:t>Other functions, i.e., licensing, sponsored research agreements, CDAs, etc.?</a:t>
            </a:r>
          </a:p>
          <a:p>
            <a:pPr lvl="2"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Would  using a standard MTA result in more expeditious transfer / receipt of research materials?</a:t>
            </a:r>
          </a:p>
          <a:p>
            <a:pPr>
              <a:buFont typeface="Monotype Sorts" pitchFamily="2" charset="2"/>
              <a:buNone/>
              <a:defRPr/>
            </a:pPr>
            <a:endParaRPr lang="en-US" sz="34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/>
              <a:t>Would researchers at your institution be pleased with more expeditious material transfers?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3300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2500" dirty="0" smtClean="0"/>
          </a:p>
          <a:p>
            <a:pPr lvl="1"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A439E-D975-4CE3-8BD5-21512E18538A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96000" cy="838200"/>
          </a:xfrm>
        </p:spPr>
        <p:txBody>
          <a:bodyPr/>
          <a:lstStyle/>
          <a:p>
            <a:pPr algn="ctr"/>
            <a:r>
              <a:rPr lang="en-US" smtClean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25963"/>
          </a:xfrm>
        </p:spPr>
        <p:txBody>
          <a:bodyPr/>
          <a:lstStyle/>
          <a:p>
            <a:pPr lvl="1" indent="-457200">
              <a:buClr>
                <a:schemeClr val="accent1">
                  <a:lumMod val="25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/>
              <a:t>MTAs Addressed:</a:t>
            </a:r>
          </a:p>
          <a:p>
            <a:pPr lvl="2">
              <a:buClr>
                <a:schemeClr val="accent1">
                  <a:lumMod val="25000"/>
                </a:schemeClr>
              </a:buClr>
              <a:buFont typeface="Arial" pitchFamily="34" charset="0"/>
              <a:buChar char="◊"/>
              <a:defRPr/>
            </a:pPr>
            <a:r>
              <a:rPr lang="en-US" sz="2000" dirty="0" smtClean="0"/>
              <a:t>Uniform Biological Material Transfer Agreement (“UBMTA”)</a:t>
            </a:r>
          </a:p>
          <a:p>
            <a:pPr lvl="2">
              <a:buClr>
                <a:schemeClr val="accent1">
                  <a:lumMod val="25000"/>
                </a:schemeClr>
              </a:buClr>
              <a:buFont typeface="Arial" pitchFamily="34" charset="0"/>
              <a:buChar char="◊"/>
              <a:defRPr/>
            </a:pPr>
            <a:r>
              <a:rPr lang="en-US" sz="2000" dirty="0" smtClean="0"/>
              <a:t>Simple Letter Agreement (“SLA”)</a:t>
            </a:r>
          </a:p>
          <a:p>
            <a:pPr lvl="2">
              <a:buClr>
                <a:schemeClr val="accent1">
                  <a:lumMod val="25000"/>
                </a:schemeClr>
              </a:buClr>
              <a:buFont typeface="Arial" pitchFamily="34" charset="0"/>
              <a:buChar char="◊"/>
              <a:defRPr/>
            </a:pPr>
            <a:r>
              <a:rPr lang="en-US" sz="2000" dirty="0" smtClean="0"/>
              <a:t>MTA for Organisms, as known as MTA-TO</a:t>
            </a:r>
          </a:p>
          <a:p>
            <a:pPr lvl="1" indent="-457200">
              <a:buFont typeface="Wingdings" pitchFamily="2" charset="2"/>
              <a:buChar char="v"/>
              <a:defRPr/>
            </a:pPr>
            <a:r>
              <a:rPr lang="en-US" sz="2800" dirty="0" smtClean="0"/>
              <a:t>For U.S. academic-to-academic MTAs </a:t>
            </a:r>
          </a:p>
          <a:p>
            <a:pPr marL="1188720" lvl="1" indent="0">
              <a:buFont typeface="Monotype Sorts" pitchFamily="2" charset="2"/>
              <a:buNone/>
              <a:defRPr/>
            </a:pPr>
            <a:r>
              <a:rPr lang="en-US" sz="1200" dirty="0" smtClean="0"/>
              <a:t>(considerations could also be applicable to non-U.S. academic / not-for-profit entities, too, but not specifically addressed in this presentation)</a:t>
            </a:r>
          </a:p>
          <a:p>
            <a:pPr lvl="1" indent="-457200">
              <a:buFont typeface="Wingdings" pitchFamily="2" charset="2"/>
              <a:buChar char="v"/>
              <a:defRPr/>
            </a:pPr>
            <a:r>
              <a:rPr lang="en-US" sz="2800" dirty="0" smtClean="0"/>
              <a:t>For published research materials</a:t>
            </a:r>
          </a:p>
          <a:p>
            <a:pPr lvl="2">
              <a:buClr>
                <a:schemeClr val="accent1">
                  <a:lumMod val="25000"/>
                </a:schemeClr>
              </a:buClr>
              <a:buFont typeface="Arial" pitchFamily="34" charset="0"/>
              <a:buChar char="◊"/>
              <a:defRPr/>
            </a:pPr>
            <a:r>
              <a:rPr lang="en-US" sz="2000" u="sng" dirty="0" smtClean="0"/>
              <a:t>NOT</a:t>
            </a:r>
            <a:r>
              <a:rPr lang="en-US" sz="2000" dirty="0" smtClean="0"/>
              <a:t>:  human subjects, human tissue, export controlled materials, materials containing specifically restricted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-party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CDFA0-5308-42D9-B0C7-CF473665CED2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685800"/>
          </a:xfrm>
        </p:spPr>
        <p:txBody>
          <a:bodyPr/>
          <a:lstStyle/>
          <a:p>
            <a:pPr algn="ctr"/>
            <a:r>
              <a:rPr lang="en-US" sz="3200" smtClean="0"/>
              <a:t>Promoting greater use of the standard MTAs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638800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n-US" sz="2000" smtClean="0"/>
              <a:t>Would changing specific terms/conditions promote greater use?</a:t>
            </a:r>
          </a:p>
          <a:p>
            <a:pPr>
              <a:buClr>
                <a:srgbClr val="FF0000"/>
              </a:buClr>
              <a:buSzPct val="100000"/>
              <a:buFont typeface="Monotype Sorts"/>
              <a:buNone/>
            </a:pPr>
            <a:r>
              <a:rPr lang="en-US" sz="2000" smtClean="0"/>
              <a:t>	Would use of the UBMTA and/or SLA with separate, clear Addendum with additional terms expedite process somewhat?  </a:t>
            </a:r>
            <a:r>
              <a:rPr lang="en-US" sz="1600" smtClean="0"/>
              <a:t>See, e.g., Columbia University UBMTA with Addendum</a:t>
            </a:r>
          </a:p>
          <a:p>
            <a:pPr lvl="1">
              <a:buClr>
                <a:srgbClr val="FF0000"/>
              </a:buClr>
              <a:buSzPct val="50000"/>
            </a:pPr>
            <a:r>
              <a:rPr lang="en-US" sz="1800" smtClean="0"/>
              <a:t>AUTM taskforce ?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n-US" sz="2000" smtClean="0"/>
              <a:t>Could NIH “encourage” greater use?</a:t>
            </a:r>
          </a:p>
          <a:p>
            <a:pPr lvl="1">
              <a:buClr>
                <a:srgbClr val="FF0000"/>
              </a:buClr>
              <a:buSzPct val="50000"/>
            </a:pPr>
            <a:r>
              <a:rPr lang="en-US" sz="1800" smtClean="0"/>
              <a:t>How?</a:t>
            </a:r>
          </a:p>
          <a:p>
            <a:pPr lvl="1">
              <a:buClr>
                <a:srgbClr val="FF0000"/>
              </a:buClr>
              <a:buSzPct val="50000"/>
            </a:pPr>
            <a:r>
              <a:rPr lang="en-US" sz="1800" smtClean="0"/>
              <a:t>Requiring use of UBMTA, SLA or MTA-TO for distribution of research materials generated in research funded by NIH?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n-US" sz="2000" smtClean="0"/>
              <a:t>Can standard MTAs be used for licensed materials?</a:t>
            </a:r>
          </a:p>
          <a:p>
            <a:pPr lvl="1">
              <a:buClr>
                <a:srgbClr val="FF0000"/>
              </a:buClr>
              <a:buFont typeface="Arial" charset="0"/>
              <a:buChar char="♦"/>
            </a:pPr>
            <a:r>
              <a:rPr lang="en-US" sz="1800" smtClean="0"/>
              <a:t>Yes.  Reserve research use license in commercial license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n-US" sz="2200" b="1" smtClean="0"/>
              <a:t>What can YOU do </a:t>
            </a:r>
            <a:r>
              <a:rPr lang="en-US" sz="2200" smtClean="0"/>
              <a:t>to convince your institution to regularly use one of these MTAs in the first instance for distributing published research materials?</a:t>
            </a:r>
          </a:p>
          <a:p>
            <a:pPr lvl="1">
              <a:buClr>
                <a:srgbClr val="FF0000"/>
              </a:buClr>
              <a:buSzPct val="50000"/>
            </a:pPr>
            <a:r>
              <a:rPr lang="en-US" sz="1800" smtClean="0"/>
              <a:t>Feel free to use the reasons and analysis presented here!</a:t>
            </a:r>
          </a:p>
          <a:p>
            <a:pPr lvl="1">
              <a:buClr>
                <a:srgbClr val="FF0000"/>
              </a:buClr>
              <a:buSzPct val="50000"/>
            </a:pPr>
            <a:r>
              <a:rPr lang="en-US" sz="1800" smtClean="0"/>
              <a:t>For the benefit of the academic research community and your own office, Good Luck!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7292C9B4-F04F-426E-8D11-31B7D522E33E}" type="slidenum">
              <a:rPr lang="en-US"/>
              <a:pPr fontAlgn="base"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4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096000" cy="1143000"/>
          </a:xfrm>
        </p:spPr>
        <p:txBody>
          <a:bodyPr/>
          <a:lstStyle/>
          <a:p>
            <a:pPr algn="ctr"/>
            <a:r>
              <a:rPr lang="en-US" sz="2800" smtClean="0"/>
              <a:t>Resources for </a:t>
            </a:r>
            <a:br>
              <a:rPr lang="en-US" sz="2800" smtClean="0"/>
            </a:br>
            <a:r>
              <a:rPr lang="en-US" sz="2800" smtClean="0"/>
              <a:t>Standard Material Transfer Agreements</a:t>
            </a:r>
          </a:p>
        </p:txBody>
      </p:sp>
      <p:sp>
        <p:nvSpPr>
          <p:cNvPr id="35842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>
              <a:buClr>
                <a:srgbClr val="008080"/>
              </a:buClr>
              <a:buSzPct val="75000"/>
              <a:buFont typeface="Wingdings" pitchFamily="2" charset="2"/>
              <a:buChar char="v"/>
            </a:pPr>
            <a:r>
              <a:rPr lang="en-US" sz="2000" smtClean="0"/>
              <a:t>AUTM:  </a:t>
            </a:r>
            <a:r>
              <a:rPr lang="en-US" sz="1600" smtClean="0"/>
              <a:t>UBMTA, Implementing Letter and List of UBMTA signatories </a:t>
            </a:r>
          </a:p>
          <a:p>
            <a:pPr>
              <a:buFont typeface="Monotype Sorts"/>
              <a:buNone/>
            </a:pPr>
            <a:r>
              <a:rPr lang="en-US" sz="2000" smtClean="0"/>
              <a:t>	</a:t>
            </a:r>
            <a:r>
              <a:rPr lang="en-US" sz="1600" smtClean="0"/>
              <a:t>www.autm.net/AM/Template.cfm?Section=Technology_Transfer_Resources&amp;Template=/CM/ContentDisplay.cfm&amp;ContentID=2810</a:t>
            </a:r>
          </a:p>
          <a:p>
            <a:pPr>
              <a:buClr>
                <a:srgbClr val="008080"/>
              </a:buClr>
              <a:buSzPct val="75000"/>
              <a:buFont typeface="Wingdings" pitchFamily="2" charset="2"/>
              <a:buChar char="v"/>
            </a:pPr>
            <a:r>
              <a:rPr lang="en-US" sz="2000" smtClean="0"/>
              <a:t>NCI, Technology Transfer Center:  </a:t>
            </a:r>
            <a:r>
              <a:rPr lang="en-US" sz="1600" smtClean="0"/>
              <a:t>Standard Agreements, MTAs</a:t>
            </a:r>
          </a:p>
          <a:p>
            <a:pPr>
              <a:buFont typeface="Monotype Sorts"/>
              <a:buNone/>
            </a:pPr>
            <a:r>
              <a:rPr lang="en-US" sz="2000" smtClean="0"/>
              <a:t>	</a:t>
            </a:r>
            <a:r>
              <a:rPr lang="en-US" sz="1600" smtClean="0"/>
              <a:t>http://ttc.nci.nih.gov/forms/index.php</a:t>
            </a:r>
          </a:p>
          <a:p>
            <a:pPr>
              <a:buClr>
                <a:srgbClr val="008080"/>
              </a:buClr>
              <a:buSzPct val="75000"/>
              <a:buFont typeface="Wingdings" pitchFamily="2" charset="2"/>
              <a:buChar char="v"/>
            </a:pPr>
            <a:r>
              <a:rPr lang="en-US" sz="2000" smtClean="0"/>
              <a:t>NIH, Office of Extramural Research:  </a:t>
            </a:r>
            <a:r>
              <a:rPr lang="en-US" sz="1600" smtClean="0"/>
              <a:t>NIH Model Organism Sharing Policy</a:t>
            </a:r>
          </a:p>
          <a:p>
            <a:pPr>
              <a:buFont typeface="Monotype Sorts"/>
              <a:buNone/>
            </a:pPr>
            <a:r>
              <a:rPr lang="en-US" sz="2000" smtClean="0"/>
              <a:t>	</a:t>
            </a:r>
            <a:r>
              <a:rPr lang="en-US" sz="1800" smtClean="0"/>
              <a:t>http://grants.nih.gov/grants/policy/model_organism/</a:t>
            </a:r>
          </a:p>
          <a:p>
            <a:pPr>
              <a:buClr>
                <a:srgbClr val="008080"/>
              </a:buClr>
              <a:buSzPct val="75000"/>
              <a:buFont typeface="Wingdings" pitchFamily="2" charset="2"/>
              <a:buChar char="v"/>
            </a:pPr>
            <a:r>
              <a:rPr lang="en-US" sz="1800" smtClean="0"/>
              <a:t>Council on Government Relations (COGR):  </a:t>
            </a:r>
            <a:r>
              <a:rPr lang="en-US" sz="1600" smtClean="0"/>
              <a:t>Educational Materials, “Materials Transfer in Academia”</a:t>
            </a:r>
          </a:p>
          <a:p>
            <a:pPr>
              <a:buClr>
                <a:srgbClr val="008080"/>
              </a:buClr>
              <a:buSzPct val="75000"/>
              <a:buFont typeface="Monotype Sorts"/>
              <a:buNone/>
            </a:pPr>
            <a:r>
              <a:rPr lang="en-US" sz="1800" smtClean="0"/>
              <a:t>	</a:t>
            </a:r>
            <a:r>
              <a:rPr lang="en-US" sz="1600" smtClean="0"/>
              <a:t>http://cogr.edu/Pubs_intellectual.cfm</a:t>
            </a:r>
          </a:p>
          <a:p>
            <a:pPr>
              <a:buClr>
                <a:srgbClr val="008080"/>
              </a:buClr>
              <a:buSzPct val="75000"/>
              <a:buFont typeface="Wingdings" pitchFamily="2" charset="2"/>
              <a:buChar char="v"/>
            </a:pPr>
            <a:r>
              <a:rPr lang="en-US" sz="1800" smtClean="0"/>
              <a:t>University of California, Berkeley,  Office of Intellectual Property &amp; Industry Research Alliances</a:t>
            </a:r>
          </a:p>
          <a:p>
            <a:pPr>
              <a:buFont typeface="Monotype Sorts"/>
              <a:buNone/>
            </a:pPr>
            <a:r>
              <a:rPr lang="en-US" sz="2000" smtClean="0"/>
              <a:t>	</a:t>
            </a:r>
            <a:r>
              <a:rPr lang="en-US" sz="1600" smtClean="0"/>
              <a:t>http://ipira.berkeley.edu/material-transfer-agreements-0</a:t>
            </a:r>
          </a:p>
          <a:p>
            <a:pPr>
              <a:buFont typeface="Monotype Sorts"/>
              <a:buNone/>
            </a:pPr>
            <a:endParaRPr lang="en-US" sz="1600" smtClean="0"/>
          </a:p>
          <a:p>
            <a:pPr>
              <a:buFont typeface="Monotype Sorts"/>
              <a:buNone/>
            </a:pPr>
            <a:endParaRPr lang="en-US" sz="2000" smtClean="0"/>
          </a:p>
          <a:p>
            <a:pPr>
              <a:buFont typeface="Wingdings" pitchFamily="2" charset="2"/>
              <a:buChar char="v"/>
            </a:pPr>
            <a:endParaRPr lang="en-US" sz="2000" smtClean="0"/>
          </a:p>
          <a:p>
            <a:pPr>
              <a:buFont typeface="Wingdings" pitchFamily="2" charset="2"/>
              <a:buChar char="v"/>
            </a:pPr>
            <a:endParaRPr lang="en-US" sz="2000" smtClean="0"/>
          </a:p>
          <a:p>
            <a:pPr>
              <a:buFont typeface="Wingdings" pitchFamily="2" charset="2"/>
              <a:buChar char="v"/>
            </a:pPr>
            <a:endParaRPr lang="en-US" sz="200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D6651BAA-37EF-4A2C-B3D5-0E2205111C8C}" type="slidenum">
              <a:rPr lang="en-US"/>
              <a:pPr fontAlgn="base"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868362"/>
          </a:xfrm>
        </p:spPr>
        <p:txBody>
          <a:bodyPr/>
          <a:lstStyle/>
          <a:p>
            <a:pPr algn="ctr"/>
            <a:r>
              <a:rPr lang="en-US" sz="2400" smtClean="0"/>
              <a:t>Background:  Howard Hughes Medical Institute (“HHMI”)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105400"/>
          </a:xfrm>
        </p:spPr>
        <p:txBody>
          <a:bodyPr>
            <a:normAutofit fontScale="92500" lnSpcReduction="10000"/>
          </a:bodyPr>
          <a:lstStyle/>
          <a:p>
            <a:pPr marL="740664">
              <a:buFont typeface="Monotype Sorts" pitchFamily="2" charset="2"/>
              <a:buNone/>
              <a:defRPr/>
            </a:pPr>
            <a:r>
              <a:rPr lang="en-US" sz="1800" u="sng" dirty="0" smtClean="0">
                <a:solidFill>
                  <a:srgbClr val="008080"/>
                </a:solidFill>
              </a:rPr>
              <a:t>Profile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Non-profit, medical research organization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Employ approximately 350 Principle Investigators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HHMI PIs located on site at approximately 70 U.S. universities, research institutes, medical schools and affiliated hospitals, as well as at HHMI’s own </a:t>
            </a:r>
            <a:r>
              <a:rPr lang="en-US" sz="1400" dirty="0" err="1" smtClean="0"/>
              <a:t>Janelia</a:t>
            </a:r>
            <a:r>
              <a:rPr lang="en-US" sz="1400" dirty="0" smtClean="0"/>
              <a:t> Farm Research Campus</a:t>
            </a:r>
          </a:p>
          <a:p>
            <a:pPr lvl="1">
              <a:buFont typeface="Monotype Sorts" pitchFamily="2" charset="2"/>
              <a:buChar char="u"/>
              <a:defRPr/>
            </a:pPr>
            <a:endParaRPr lang="en-US" sz="1400" dirty="0" smtClean="0"/>
          </a:p>
          <a:p>
            <a:pPr marL="740664">
              <a:buFont typeface="Monotype Sorts" pitchFamily="2" charset="2"/>
              <a:buNone/>
              <a:defRPr/>
            </a:pPr>
            <a:r>
              <a:rPr lang="en-US" sz="1800" u="sng" dirty="0" smtClean="0"/>
              <a:t>HHMI MTA Policies / Practices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Signatory to UBMTA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Will sign NIH Simple Letter Agreement or NIH MTA-TO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sz="1400" dirty="0" smtClean="0"/>
              <a:t>Defer to our “host” institution on preference of MTA for distributing research materials</a:t>
            </a:r>
          </a:p>
          <a:p>
            <a:pPr lvl="1">
              <a:buFont typeface="Monotype Sorts" pitchFamily="2" charset="2"/>
              <a:buNone/>
              <a:defRPr/>
            </a:pPr>
            <a:endParaRPr lang="en-US" sz="1400" dirty="0" smtClean="0"/>
          </a:p>
          <a:p>
            <a:pPr marL="740664">
              <a:buFont typeface="Monotype Sorts" pitchFamily="2" charset="2"/>
              <a:buNone/>
              <a:defRPr/>
            </a:pPr>
            <a:r>
              <a:rPr lang="en-US" sz="1800" u="sng" dirty="0" smtClean="0"/>
              <a:t>HHMI’s MTA Data for In-Bound MTAs Reveals:</a:t>
            </a:r>
          </a:p>
          <a:p>
            <a:pPr marL="740664" lvl="1">
              <a:buFont typeface="Monotype Sorts" pitchFamily="2" charset="2"/>
              <a:buChar char="u"/>
              <a:defRPr/>
            </a:pPr>
            <a:r>
              <a:rPr lang="en-US" sz="1400" dirty="0" smtClean="0"/>
              <a:t>Number of MTAs continues to increase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More than 50% increase in total number of MTAs received from ’07–’10 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HHMI processed 1,857 MTAs in ’10</a:t>
            </a:r>
          </a:p>
          <a:p>
            <a:pPr marL="740664" lvl="1">
              <a:buFont typeface="Monotype Sorts" pitchFamily="2" charset="2"/>
              <a:buChar char="u"/>
              <a:defRPr/>
            </a:pPr>
            <a:r>
              <a:rPr lang="en-US" sz="1400" dirty="0" smtClean="0"/>
              <a:t>Greatest growth ‘10  ~  MTAs for materials from non-profit entities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83% of MTAs HHMI processed in ‘10 were from other non-profit entities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More than 60% increase in MTAs from non-profit entities over the 4-year period </a:t>
            </a:r>
          </a:p>
          <a:p>
            <a:pPr marL="740664" lvl="1">
              <a:buFont typeface="Monotype Sorts" pitchFamily="2" charset="2"/>
              <a:buChar char="u"/>
              <a:defRPr/>
            </a:pPr>
            <a:r>
              <a:rPr lang="en-US" sz="1400" dirty="0" smtClean="0"/>
              <a:t>Our experience is that only minimal use of the UBMTA or SLA by non-profits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Substantial increase in idiosyncratic, academic institution-specific MTAs</a:t>
            </a:r>
          </a:p>
          <a:p>
            <a:pPr marL="1188720" lvl="2">
              <a:buClr>
                <a:srgbClr val="FF0000"/>
              </a:buClr>
              <a:buSzPct val="80000"/>
              <a:buFont typeface="Monotype Sorts" pitchFamily="2" charset="2"/>
              <a:buChar char="F"/>
              <a:defRPr/>
            </a:pPr>
            <a:r>
              <a:rPr lang="en-US" sz="1400" dirty="0" smtClean="0"/>
              <a:t>Including  “modified” UBMTAs and SLAs</a:t>
            </a:r>
          </a:p>
          <a:p>
            <a:pPr lvl="1">
              <a:buFont typeface="Monotype Sorts" pitchFamily="2" charset="2"/>
              <a:buChar char="u"/>
              <a:defRPr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F13FB-08C2-49D7-9E9F-6684734C2418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smtClean="0"/>
              <a:t>Inbound MTAs to HHMI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pPr marL="1004888" lvl="2">
              <a:buFont typeface="Monotype Sorts"/>
              <a:buNone/>
            </a:pPr>
            <a:endParaRPr lang="en-US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3C44-C14E-4E7C-B491-660E3B121317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8436" name="Chart 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81200"/>
            <a:ext cx="61071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477000" cy="1143000"/>
          </a:xfrm>
        </p:spPr>
        <p:txBody>
          <a:bodyPr/>
          <a:lstStyle/>
          <a:p>
            <a:r>
              <a:rPr lang="en-US" sz="4000" smtClean="0"/>
              <a:t>Considering the facts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620000" cy="5029200"/>
          </a:xfrm>
        </p:spPr>
        <p:txBody>
          <a:bodyPr>
            <a:normAutofit fontScale="25000" lnSpcReduction="20000"/>
          </a:bodyPr>
          <a:lstStyle/>
          <a:p>
            <a:pPr marL="457200" lvl="1">
              <a:buSzPct val="100000"/>
              <a:buFont typeface="Wingdings" pitchFamily="2" charset="2"/>
              <a:buChar char="Ø"/>
              <a:defRPr/>
            </a:pPr>
            <a:r>
              <a:rPr lang="en-US" sz="6400" b="1" i="1" dirty="0" smtClean="0">
                <a:solidFill>
                  <a:schemeClr val="tx2"/>
                </a:solidFill>
              </a:rPr>
              <a:t>Academic MTAs are ever-increasing segment of MTA processing</a:t>
            </a:r>
          </a:p>
          <a:p>
            <a:pPr marL="1314450" lvl="3">
              <a:buFont typeface="Wingdings" pitchFamily="2" charset="2"/>
              <a:buChar char="Ø"/>
              <a:defRPr/>
            </a:pPr>
            <a:r>
              <a:rPr lang="en-US" sz="5600" dirty="0" smtClean="0"/>
              <a:t>2010 AUTM MTA Survey Reveals ever increasing MTAs  (’06-’08 timeframe)</a:t>
            </a:r>
          </a:p>
          <a:p>
            <a:pPr marL="1771650" lvl="4">
              <a:buClr>
                <a:schemeClr val="accent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5600" dirty="0" smtClean="0"/>
              <a:t>Respondents report more MTAs executed with other non-profits than with companies</a:t>
            </a:r>
          </a:p>
          <a:p>
            <a:pPr marL="1771650" lvl="4">
              <a:buClr>
                <a:schemeClr val="accent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5600" dirty="0" smtClean="0"/>
              <a:t>47% of responding institutions reported INCREASE in number of executed academic MTAs  </a:t>
            </a:r>
            <a:endParaRPr lang="en-US" sz="5600" b="1" i="1" dirty="0" smtClean="0"/>
          </a:p>
          <a:p>
            <a:pPr marL="457200" lvl="1">
              <a:buFont typeface="Wingdings" pitchFamily="2" charset="2"/>
              <a:buChar char="Ø"/>
              <a:defRPr/>
            </a:pPr>
            <a:endParaRPr lang="en-US" sz="5600" b="1" i="1" dirty="0" smtClean="0"/>
          </a:p>
          <a:p>
            <a:pPr marL="457200" lvl="1">
              <a:buSzPct val="100000"/>
              <a:buFont typeface="Wingdings" pitchFamily="2" charset="2"/>
              <a:buChar char="Ø"/>
              <a:defRPr/>
            </a:pPr>
            <a:r>
              <a:rPr lang="en-US" sz="6400" b="1" i="1" dirty="0" smtClean="0">
                <a:solidFill>
                  <a:schemeClr val="tx2"/>
                </a:solidFill>
              </a:rPr>
              <a:t>Reducing time spent on reviewing / negotiating academic-to-academic transfers would result in substantial time savings for MTA professionals</a:t>
            </a:r>
          </a:p>
          <a:p>
            <a:pPr marL="1314450" lvl="3">
              <a:buFont typeface="Wingdings" pitchFamily="2" charset="2"/>
              <a:buChar char="Ø"/>
              <a:defRPr/>
            </a:pPr>
            <a:r>
              <a:rPr lang="en-US" sz="5600" dirty="0" smtClean="0"/>
              <a:t>2010 AUTM MTA Survey Reveals </a:t>
            </a:r>
            <a:r>
              <a:rPr lang="en-US" sz="5600" b="1" i="1" dirty="0" smtClean="0"/>
              <a:t>Time to completion </a:t>
            </a:r>
            <a:r>
              <a:rPr lang="en-US" sz="5600" dirty="0" smtClean="0"/>
              <a:t>(’06-’08 timeframe)</a:t>
            </a:r>
          </a:p>
          <a:p>
            <a:pPr marL="1771650" lvl="4">
              <a:buClr>
                <a:schemeClr val="accent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5600" b="1" i="1" dirty="0" smtClean="0"/>
              <a:t>71% completed in 1 month or less</a:t>
            </a:r>
          </a:p>
          <a:p>
            <a:pPr marL="1771650" lvl="4">
              <a:buClr>
                <a:schemeClr val="accent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5600" b="1" i="1" dirty="0" smtClean="0"/>
              <a:t>92% completed in 3 months or less</a:t>
            </a:r>
          </a:p>
          <a:p>
            <a:pPr marL="1771650" lvl="4">
              <a:buFontTx/>
              <a:buNone/>
              <a:defRPr/>
            </a:pPr>
            <a:endParaRPr lang="en-US" sz="5600" b="1" i="1" dirty="0" smtClean="0"/>
          </a:p>
          <a:p>
            <a:pPr marL="457200" lvl="1">
              <a:buSzPct val="100000"/>
              <a:buFont typeface="Wingdings" pitchFamily="2" charset="2"/>
              <a:buChar char="Ø"/>
              <a:defRPr/>
            </a:pPr>
            <a:r>
              <a:rPr lang="en-US" sz="6400" b="1" i="1" dirty="0" smtClean="0">
                <a:solidFill>
                  <a:schemeClr val="tx2"/>
                </a:solidFill>
              </a:rPr>
              <a:t>Standard agreements exist – UBMTA &amp; SLA &amp; MTA-TO – that would essentially eliminate the need for substantive review of an entire category of academic MTAs</a:t>
            </a:r>
          </a:p>
          <a:p>
            <a:pPr marL="457200" lvl="1">
              <a:buSzPct val="100000"/>
              <a:buFont typeface="Monotype Sorts" pitchFamily="2" charset="2"/>
              <a:buNone/>
              <a:defRPr/>
            </a:pPr>
            <a:endParaRPr lang="en-US" sz="3600" b="1" i="1" dirty="0" smtClean="0"/>
          </a:p>
          <a:p>
            <a:pPr marL="457200" lvl="1">
              <a:buSzPct val="100000"/>
              <a:buFont typeface="Monotype Sorts" pitchFamily="2" charset="2"/>
              <a:buNone/>
              <a:defRPr/>
            </a:pPr>
            <a:endParaRPr lang="en-US" sz="3600" b="1" i="1" dirty="0" smtClean="0">
              <a:solidFill>
                <a:schemeClr val="tx2"/>
              </a:solidFill>
            </a:endParaRPr>
          </a:p>
          <a:p>
            <a:pPr marL="457200" lvl="1">
              <a:buSzPct val="100000"/>
              <a:buFont typeface="Monotype Sorts" pitchFamily="2" charset="2"/>
              <a:buNone/>
              <a:defRPr/>
            </a:pPr>
            <a:r>
              <a:rPr lang="en-US" sz="9600" b="1" i="1" dirty="0" smtClean="0">
                <a:solidFill>
                  <a:schemeClr val="tx2"/>
                </a:solidFill>
              </a:rPr>
              <a:t>Why is your institution not using the UBMTA or SLA or MTA-TO as the “go to” agreement in the first instance on a regular basis?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831D3-3882-45FE-B70F-40A6189B340C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i="1" u="sng" dirty="0" smtClean="0"/>
              <a:t/>
            </a:r>
            <a:br>
              <a:rPr lang="en-US" sz="4000" i="1" u="sng" dirty="0" smtClean="0"/>
            </a:br>
            <a:r>
              <a:rPr lang="en-US" sz="4000" i="1" u="sng" dirty="0" smtClean="0"/>
              <a:t>Benefits of using one of the</a:t>
            </a:r>
            <a:br>
              <a:rPr lang="en-US" sz="4000" i="1" u="sng" dirty="0" smtClean="0"/>
            </a:br>
            <a:r>
              <a:rPr lang="en-US" sz="4000" i="1" u="sng" dirty="0" smtClean="0"/>
              <a:t>uniform material transfer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700" b="1" dirty="0" smtClean="0"/>
              <a:t>Certainty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Terms / conditions standard and well-understood by community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700" b="1" dirty="0" smtClean="0"/>
              <a:t>Speed of conclusion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Minimal time / effort in processing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Clarity for required signatories</a:t>
            </a:r>
          </a:p>
          <a:p>
            <a:pPr lvl="1">
              <a:buFont typeface="Monotype Sorts" pitchFamily="2" charset="2"/>
              <a:buNone/>
              <a:defRPr/>
            </a:pPr>
            <a:endParaRPr lang="en-US" dirty="0" smtClean="0"/>
          </a:p>
          <a:p>
            <a:pPr marL="342900" lvl="1" indent="-342900"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700" b="1" dirty="0" smtClean="0"/>
              <a:t>Enhanced record-keeping </a:t>
            </a:r>
            <a:endParaRPr lang="en-US" dirty="0" smtClean="0"/>
          </a:p>
          <a:p>
            <a:pPr marL="742950" lvl="2" indent="-342900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/>
              <a:t>Simplified, comprehensive documents for tracking materials in/out of lab</a:t>
            </a:r>
          </a:p>
          <a:p>
            <a:pPr marL="742950" lvl="2" indent="-342900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/>
              <a:t>Ease of use results in greater compliance</a:t>
            </a:r>
          </a:p>
          <a:p>
            <a:pPr marL="742950" lvl="2" indent="-342900">
              <a:buFont typeface="Wingdings" pitchFamily="2" charset="2"/>
              <a:buChar char="ü"/>
              <a:defRPr/>
            </a:pPr>
            <a:endParaRPr lang="en-US" sz="24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b="1" dirty="0" smtClean="0"/>
              <a:t>Increased “customer” satisfaction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Your researcher receives materials in timely fashion </a:t>
            </a:r>
          </a:p>
          <a:p>
            <a:pPr lvl="1">
              <a:buFont typeface="Monotype Sorts" pitchFamily="2" charset="2"/>
              <a:buNone/>
              <a:defRPr/>
            </a:pPr>
            <a:endParaRPr lang="en-US" dirty="0" smtClean="0"/>
          </a:p>
          <a:p>
            <a:pPr lvl="1"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b="1" dirty="0" smtClean="0"/>
              <a:t>Positive effect on your job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Increased productivity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 smtClean="0"/>
              <a:t>Added time to devote to more complex agreements 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B0C11-A2B3-42ED-A80E-C4ED76168F84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So, why not?</a:t>
            </a:r>
          </a:p>
        </p:txBody>
      </p:sp>
      <p:sp>
        <p:nvSpPr>
          <p:cNvPr id="215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mtClean="0"/>
              <a:t>Are the terms of these material transfer agreements inadequate?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5775D-3713-414A-94C1-DD51472A7D3E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7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096963"/>
          </a:xfrm>
        </p:spPr>
        <p:txBody>
          <a:bodyPr/>
          <a:lstStyle/>
          <a:p>
            <a:pPr algn="ctr"/>
            <a:r>
              <a:rPr lang="en-US" sz="2700" smtClean="0"/>
              <a:t>MTA is a binding legal contract</a:t>
            </a:r>
            <a:br>
              <a:rPr lang="en-US" sz="2700" smtClean="0"/>
            </a:br>
            <a:r>
              <a:rPr lang="en-US" sz="2200" smtClean="0"/>
              <a:t>Overview of essential contract terms/conditions in uniform MTAs</a:t>
            </a:r>
            <a:br>
              <a:rPr lang="en-US" sz="2200" smtClean="0"/>
            </a:br>
            <a:r>
              <a:rPr lang="en-US" sz="2200" smtClean="0"/>
              <a:t>Why are these not sufficient?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463708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22639"/>
                <a:gridCol w="1999545"/>
                <a:gridCol w="2076450"/>
                <a:gridCol w="2307166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Simple Letter Agreement</a:t>
                      </a:r>
                    </a:p>
                    <a:p>
                      <a:pPr algn="ctr"/>
                      <a:r>
                        <a:rPr lang="en-US" sz="1200" dirty="0" smtClean="0"/>
                        <a:t>(SLA)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UBMTA</a:t>
                      </a:r>
                    </a:p>
                    <a:p>
                      <a:pPr algn="ctr"/>
                      <a:r>
                        <a:rPr lang="en-US" sz="1200" dirty="0" smtClean="0"/>
                        <a:t>(by Implementing Letter)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NIH SLA for Transfer</a:t>
                      </a:r>
                      <a:r>
                        <a:rPr lang="en-US" sz="1600" baseline="0" dirty="0" smtClean="0"/>
                        <a:t> of Organisms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(MTA-TO)</a:t>
                      </a:r>
                      <a:endParaRPr lang="en-US" sz="1200" dirty="0"/>
                    </a:p>
                  </a:txBody>
                  <a:tcPr marL="186257" marR="186257"/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Material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identified with specificity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Intended for use:  vectors, plasmids, compounds, antibodies,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peptides.  NOT for Human Subject Research or for samples directly obtained from humans. [Per NCI]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Intended Materials: genetically modified organisms, such as mice and other rodents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[per NCI]</a:t>
                      </a:r>
                    </a:p>
                  </a:txBody>
                  <a:tcPr marL="186257" marR="186257"/>
                </a:tc>
              </a:tr>
              <a:tr h="7745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Ownership of Material expressly stated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</a:tr>
              <a:tr h="5855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Statement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of research purpose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89C11-2EFF-442B-896A-DB0F1ABAD3D3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381000" y="304800"/>
          <a:ext cx="8229600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0574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Simple Letter Agreement </a:t>
                      </a:r>
                      <a:r>
                        <a:rPr lang="en-US" sz="1200" dirty="0" smtClean="0"/>
                        <a:t>(SLA)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UBMTA</a:t>
                      </a:r>
                    </a:p>
                    <a:p>
                      <a:pPr algn="ctr"/>
                      <a:r>
                        <a:rPr lang="en-US" sz="1200" dirty="0" smtClean="0"/>
                        <a:t>(by Implementing Letter)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NIH MTA for Transfer</a:t>
                      </a:r>
                      <a:r>
                        <a:rPr lang="en-US" sz="1600" baseline="0" dirty="0" smtClean="0"/>
                        <a:t> of  Organisms </a:t>
                      </a:r>
                      <a:r>
                        <a:rPr lang="en-US" sz="1200" baseline="0" dirty="0" smtClean="0"/>
                        <a:t>(MTA-TO)</a:t>
                      </a:r>
                      <a:endParaRPr lang="en-US" sz="1200" dirty="0"/>
                    </a:p>
                  </a:txBody>
                  <a:tcPr marL="186257" marR="186257"/>
                </a:tc>
              </a:tr>
              <a:tr h="1706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Limitations on use of Material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7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NOT in humans</a:t>
                      </a:r>
                    </a:p>
                    <a:p>
                      <a:pPr marL="0" marR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Only for teaching / not-for-profit research</a:t>
                      </a:r>
                    </a:p>
                    <a:p>
                      <a:pPr marL="0" marR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No further  distribution w/out provider’s written consent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NOT in humans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Only for teaching / not-for-profit research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further distribution w/out provider’s written consent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NOT in humans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Only for teaching / not-for-profit research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further distribution w/out provider’s written consent               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6257" marR="1862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Transfer of modifications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Not addressed</a:t>
                      </a: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  Expressly permitted to non-profits organizations</a:t>
                      </a:r>
                      <a:endParaRPr lang="en-US" sz="1200" dirty="0"/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Expressly permitted to non-profit institutions</a:t>
                      </a:r>
                    </a:p>
                  </a:txBody>
                  <a:tcPr marL="186257" marR="1862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Liability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Provider disclaims warranty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Recipient assumes liability, except for Provider’s gross negligence or willful misconduct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Provider disclaims warranty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Recipient assumes liability, except for Provider’s gross negligence or willful misconduct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Provider disclaims warranty</a:t>
                      </a:r>
                    </a:p>
                    <a:p>
                      <a:pPr marL="0" marR="0" lvl="0" indent="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25000"/>
                          </a:schemeClr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Recipient assumes liability, except for Provider’s gross negligence or willful misconduct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6257" marR="1862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Compliance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with “applicable statutes and regulations” required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 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sym typeface="Wingdings"/>
                        </a:rPr>
                        <a:t></a:t>
                      </a:r>
                      <a:endParaRPr lang="en-US" sz="2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A58C4-90B1-41D3-80B9-4855467199A1}" type="slidenum">
              <a:rPr lang="en-US">
                <a:solidFill>
                  <a:schemeClr val="accent1">
                    <a:lumMod val="25000"/>
                  </a:schemeClr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19800"/>
            <a:ext cx="7467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What additional MTA terms does your institution REALLY need?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0000"/>
          <a:buFontTx/>
          <a:buChar char="•"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0000"/>
          <a:buFontTx/>
          <a:buChar char="•"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1888</Words>
  <Application>Microsoft Office PowerPoint</Application>
  <PresentationFormat>On-screen Show (4:3)</PresentationFormat>
  <Paragraphs>347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Monotype Sorts</vt:lpstr>
      <vt:lpstr>Calibri</vt:lpstr>
      <vt:lpstr>Wingdings</vt:lpstr>
      <vt:lpstr>Theme2</vt:lpstr>
      <vt:lpstr>Theme2</vt:lpstr>
      <vt:lpstr>Why Not?  Using the UBMTA or NIH Simple Letter Agreement for  Academic-to-Academic Material Transfers</vt:lpstr>
      <vt:lpstr>Context</vt:lpstr>
      <vt:lpstr>Background:  Howard Hughes Medical Institute (“HHMI”)</vt:lpstr>
      <vt:lpstr>Inbound MTAs to HHMI</vt:lpstr>
      <vt:lpstr>Considering the facts . . . </vt:lpstr>
      <vt:lpstr> Benefits of using one of the uniform material transfer agreements </vt:lpstr>
      <vt:lpstr>So, why not?</vt:lpstr>
      <vt:lpstr>MTA is a binding legal contract Overview of essential contract terms/conditions in uniform MTAs Why are these not sufficient?</vt:lpstr>
      <vt:lpstr>Slide 9</vt:lpstr>
      <vt:lpstr>So, why not? </vt:lpstr>
      <vt:lpstr>Difficult Issues in Academic MTAs  – as reported in AUTM survey – Corresponding terms in the uniform agreements</vt:lpstr>
      <vt:lpstr>Slide 12</vt:lpstr>
      <vt:lpstr>Slide 13</vt:lpstr>
      <vt:lpstr>Slide 14</vt:lpstr>
      <vt:lpstr>  Uniform Agreements Embody Norms / Values of Academic Research Community </vt:lpstr>
      <vt:lpstr>Uniform Agreements Embody Norms / Values of Academic Research Community</vt:lpstr>
      <vt:lpstr>Don’t kid yourself.</vt:lpstr>
      <vt:lpstr>So, why not?</vt:lpstr>
      <vt:lpstr>Using the UBMTA or SLA or MTO-TO in the First Instance  Consider the Risks / Resources / Rewards</vt:lpstr>
      <vt:lpstr>Promoting greater use of the standard MTAs</vt:lpstr>
      <vt:lpstr>Resources for  Standard Material Transfer Agreements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Transfer Agreements:  Much Ado About Nothing?</dc:title>
  <cp:lastModifiedBy>UW</cp:lastModifiedBy>
  <cp:revision>1</cp:revision>
  <dcterms:modified xsi:type="dcterms:W3CDTF">2014-02-17T18:10:59Z</dcterms:modified>
</cp:coreProperties>
</file>